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58" r:id="rId5"/>
    <p:sldId id="271" r:id="rId6"/>
    <p:sldId id="260" r:id="rId7"/>
    <p:sldId id="261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19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2D4D4-E06D-3F45-AF48-78D6680B7C2F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13937-AF1F-6842-B87E-775A39256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40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13937-AF1F-6842-B87E-775A392560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82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Still “beta” version</a:t>
            </a:r>
          </a:p>
          <a:p>
            <a:r>
              <a:rPr lang="en-US" sz="1200" dirty="0" smtClean="0"/>
              <a:t>VIIRS products from the Land PEATE are converging with MODIS products and are now available in HDF4 from LAADS (“beta” readiness status) </a:t>
            </a:r>
          </a:p>
          <a:p>
            <a:r>
              <a:rPr lang="en-US" sz="1200" dirty="0" smtClean="0"/>
              <a:t>There are no daily vegetation index products yet available from LAADS</a:t>
            </a:r>
          </a:p>
          <a:p>
            <a:r>
              <a:rPr lang="en-US" sz="1200" dirty="0" smtClean="0"/>
              <a:t>Funding from ROSES-13 will be supporting SIPS to generate MODIS-compatible VIIRS products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13937-AF1F-6842-B87E-775A392560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74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EVI was obtained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directly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Dr. Miura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who is on the Science Team.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13937-AF1F-6842-B87E-775A392560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8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E865-D8EF-9740-962C-D56BD7D7CCDD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259C-CF2D-2445-9E52-108E5BB38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71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E865-D8EF-9740-962C-D56BD7D7CCDD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259C-CF2D-2445-9E52-108E5BB38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06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E865-D8EF-9740-962C-D56BD7D7CCDD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259C-CF2D-2445-9E52-108E5BB38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8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E865-D8EF-9740-962C-D56BD7D7CCDD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259C-CF2D-2445-9E52-108E5BB38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96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E865-D8EF-9740-962C-D56BD7D7CCDD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259C-CF2D-2445-9E52-108E5BB38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23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E865-D8EF-9740-962C-D56BD7D7CCDD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259C-CF2D-2445-9E52-108E5BB38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19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E865-D8EF-9740-962C-D56BD7D7CCDD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259C-CF2D-2445-9E52-108E5BB38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76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E865-D8EF-9740-962C-D56BD7D7CCDD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259C-CF2D-2445-9E52-108E5BB38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94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E865-D8EF-9740-962C-D56BD7D7CCDD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259C-CF2D-2445-9E52-108E5BB38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4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E865-D8EF-9740-962C-D56BD7D7CCDD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259C-CF2D-2445-9E52-108E5BB38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32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E865-D8EF-9740-962C-D56BD7D7CCDD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A259C-CF2D-2445-9E52-108E5BB38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48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BE865-D8EF-9740-962C-D56BD7D7CCDD}" type="datetimeFigureOut">
              <a:rPr lang="en-US" smtClean="0"/>
              <a:t>11/19/14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A259C-CF2D-2445-9E52-108E5BB3889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ASA_log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021" y="22278"/>
            <a:ext cx="628156" cy="53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3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5"/>
          <p:cNvSpPr txBox="1">
            <a:spLocks/>
          </p:cNvSpPr>
          <p:nvPr/>
        </p:nvSpPr>
        <p:spPr>
          <a:xfrm>
            <a:off x="599017" y="852281"/>
            <a:ext cx="8038813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Extending the Terrestrial Observation and Prediction System (TOPS) to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Suomi</a:t>
            </a:r>
            <a:r>
              <a:rPr lang="en-US" sz="28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NPP Applications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Subtitle 8"/>
          <p:cNvSpPr txBox="1">
            <a:spLocks/>
          </p:cNvSpPr>
          <p:nvPr/>
        </p:nvSpPr>
        <p:spPr>
          <a:xfrm>
            <a:off x="1371600" y="2536847"/>
            <a:ext cx="6400800" cy="17765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Forrest Melton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forrest.s.melton@nasa.gov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PI:  Rama </a:t>
            </a:r>
            <a:r>
              <a:rPr kumimoji="0" 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Nemani</a:t>
            </a:r>
            <a:endParaRPr kumimoji="0" lang="en-US" sz="16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Team: Jennifer </a:t>
            </a:r>
            <a:r>
              <a:rPr kumimoji="0" 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Dungan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Sangram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Ganguly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Forrest Melton, John </a:t>
            </a:r>
            <a:r>
              <a:rPr kumimoji="0" 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Shupe</a:t>
            </a:r>
            <a:endParaRPr kumimoji="0" lang="en-US" sz="16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Ecological Forecasting Lab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NASA Ames Research Center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</a:t>
            </a:r>
            <a:r>
              <a:rPr kumimoji="0" 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nex.nasa.gov</a:t>
            </a:r>
            <a:endParaRPr kumimoji="0" lang="en-US" sz="16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20004" y="5936452"/>
            <a:ext cx="629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cs typeface="Arial"/>
              </a:rPr>
              <a:t>November 19, 2014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cs typeface="Arial"/>
              </a:rPr>
              <a:t>Suomi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/>
                <a:cs typeface="Arial"/>
              </a:rPr>
              <a:t> NPP Applications Workshop, Huntsville, AL</a:t>
            </a:r>
          </a:p>
        </p:txBody>
      </p:sp>
    </p:spTree>
    <p:extLst>
      <p:ext uri="{BB962C8B-B14F-4D97-AF65-F5344CB8AC3E}">
        <p14:creationId xmlns:p14="http://schemas.microsoft.com/office/powerpoint/2010/main" val="2507448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quaVsVIIRS_30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39" y="452584"/>
            <a:ext cx="7968248" cy="640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47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-9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Accuracy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Picture 6" descr="Accurac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9"/>
          <a:stretch/>
        </p:blipFill>
        <p:spPr>
          <a:xfrm>
            <a:off x="297765" y="1722692"/>
            <a:ext cx="8491045" cy="40165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31663" y="5400652"/>
            <a:ext cx="65405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Composite Period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8820" y="1116292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Bias statistics for 500m, 16-day TOC EVI adjusted Land PEATE product relative to Aqua MODIS</a:t>
            </a:r>
          </a:p>
        </p:txBody>
      </p:sp>
    </p:spTree>
    <p:extLst>
      <p:ext uri="{BB962C8B-B14F-4D97-AF65-F5344CB8AC3E}">
        <p14:creationId xmlns:p14="http://schemas.microsoft.com/office/powerpoint/2010/main" val="4265220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9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TOPS-Generated Gross Primary Production (GPP) in 2012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6" y="938108"/>
            <a:ext cx="8691949" cy="49638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811318" y="5847276"/>
            <a:ext cx="1822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ysClr val="windowText" lastClr="000000"/>
                </a:solidFill>
              </a:rPr>
              <a:t>kgC</a:t>
            </a:r>
            <a:r>
              <a:rPr lang="en-US" sz="2400" b="1" dirty="0">
                <a:solidFill>
                  <a:sysClr val="windowText" lastClr="000000"/>
                </a:solidFill>
              </a:rPr>
              <a:t>/m</a:t>
            </a:r>
            <a:r>
              <a:rPr lang="en-US" sz="2400" b="1" baseline="30000" dirty="0">
                <a:solidFill>
                  <a:sysClr val="windowText" lastClr="000000"/>
                </a:solidFill>
              </a:rPr>
              <a:t>2</a:t>
            </a:r>
            <a:r>
              <a:rPr lang="en-US" sz="2400" b="1" dirty="0">
                <a:solidFill>
                  <a:sysClr val="windowText" lastClr="000000"/>
                </a:solidFill>
              </a:rPr>
              <a:t>/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year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7927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-9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MODIS/VIIRS Comparison for GPP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Picture 4" descr="modis_viirs_gp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1" y="1404536"/>
            <a:ext cx="8871500" cy="35817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759756" y="2266274"/>
            <a:ext cx="2199889" cy="212033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611003" y="2266274"/>
            <a:ext cx="2115514" cy="2167721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354203" y="2266274"/>
            <a:ext cx="2115514" cy="2167721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031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/>
          <p:cNvSpPr txBox="1">
            <a:spLocks/>
          </p:cNvSpPr>
          <p:nvPr/>
        </p:nvSpPr>
        <p:spPr>
          <a:xfrm>
            <a:off x="1219200" y="-975"/>
            <a:ext cx="7023100" cy="857250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Annual GPP (kg C/m</a:t>
            </a:r>
            <a:r>
              <a:rPr kumimoji="0" lang="en-US" sz="3200" b="1" i="0" u="none" strike="noStrike" kern="120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2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/year)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0"/>
          <a:stretch/>
        </p:blipFill>
        <p:spPr bwMode="auto">
          <a:xfrm>
            <a:off x="1461602" y="680791"/>
            <a:ext cx="5692056" cy="6042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ma14="http://schemas.microsoft.com/office/mac/drawingml/2011/main"/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2336168" y="1167798"/>
            <a:ext cx="4555826" cy="482303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815382" y="808347"/>
            <a:ext cx="3606084" cy="311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81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k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80" y="2896975"/>
            <a:ext cx="7327900" cy="2713802"/>
          </a:xfrm>
          <a:prstGeom prst="rect">
            <a:avLst/>
          </a:prstGeom>
          <a:ln>
            <a:solidFill>
              <a:srgbClr val="4F81BD"/>
            </a:solidFill>
            <a:prstDash val="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Public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0" y="1209252"/>
            <a:ext cx="4216400" cy="2938420"/>
          </a:xfrm>
          <a:prstGeom prst="rect">
            <a:avLst/>
          </a:prstGeom>
          <a:ln>
            <a:solidFill>
              <a:schemeClr val="tx1"/>
            </a:solidFill>
            <a:prstDash val="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9080" y="-9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Sharing Experience on the NEX Portal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99255" y="1467597"/>
            <a:ext cx="4148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https://</a:t>
            </a:r>
            <a:r>
              <a:rPr lang="en-US" i="1" dirty="0" err="1"/>
              <a:t>nex.nasa.gov</a:t>
            </a:r>
            <a:r>
              <a:rPr lang="en-US" i="1" dirty="0"/>
              <a:t>/</a:t>
            </a:r>
            <a:r>
              <a:rPr lang="en-US" i="1" dirty="0" err="1"/>
              <a:t>nex</a:t>
            </a:r>
            <a:r>
              <a:rPr lang="en-US" i="1" dirty="0"/>
              <a:t>/projects/1354/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2321293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1762" y="12565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Summary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185863"/>
            <a:ext cx="8483600" cy="3479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Substantial progress on support for MODIS-VIIRS transition for NASA ASP projects thanks to work by Land-PEATE / SIPS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Differences between MODIS and VIIRS L2 / L3 products remain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Differences can vary over time and cascade through applications to derived products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Important to conduct assessment of MODIS-VIIRS transition prior to integration of VIIRS into applications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Need for additional tools / resources to facilitate comparisons and corrections across applications </a:t>
            </a:r>
          </a:p>
        </p:txBody>
      </p:sp>
    </p:spTree>
    <p:extLst>
      <p:ext uri="{BB962C8B-B14F-4D97-AF65-F5344CB8AC3E}">
        <p14:creationId xmlns:p14="http://schemas.microsoft.com/office/powerpoint/2010/main" val="1712455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asellaDiTesto 29"/>
          <p:cNvSpPr txBox="1"/>
          <p:nvPr/>
        </p:nvSpPr>
        <p:spPr>
          <a:xfrm>
            <a:off x="6499494" y="1121902"/>
            <a:ext cx="2071702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it-IT" sz="850" dirty="0">
              <a:solidFill>
                <a:srgbClr val="212121"/>
              </a:solidFill>
              <a:latin typeface="Novecento wide Normal" pitchFamily="50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85570" y="5469342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Credit: NASA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/NOAA/GSFC/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Suomi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NPP/VIIRS/Norman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Kuring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84330" y="3083154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Credit: NASA/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Reto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Stöckli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944" y="3432369"/>
            <a:ext cx="2802610" cy="1574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786" y="3687003"/>
            <a:ext cx="1828800" cy="18288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130" y="1227084"/>
            <a:ext cx="2057400" cy="15430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730" y="1375779"/>
            <a:ext cx="1752600" cy="17526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108954" y="92228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cs typeface="Arial"/>
              </a:rPr>
              <a:t>Terra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MODIS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00072" y="3155649"/>
            <a:ext cx="1646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>
                <a:solidFill>
                  <a:srgbClr val="212121"/>
                </a:solidFill>
                <a:latin typeface="Arial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cs typeface="Arial"/>
              </a:rPr>
              <a:t>Suomi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cs typeface="Arial"/>
              </a:rPr>
              <a:t>NPP VIIRS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9" name="Text Placeholder 2"/>
          <p:cNvSpPr txBox="1">
            <a:spLocks/>
          </p:cNvSpPr>
          <p:nvPr/>
        </p:nvSpPr>
        <p:spPr>
          <a:xfrm>
            <a:off x="457201" y="1415749"/>
            <a:ext cx="4610099" cy="3479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Continuity and consistency of satellite observations is a primary concern for many Applied Science Program (ASP)  projects and their partners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Many Applied Science projects currently rely on MODIS data as inputs to models or Decision Support Systems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2270174" y="17106"/>
            <a:ext cx="512839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Motivation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4412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6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asellaDiTesto 29"/>
          <p:cNvSpPr txBox="1"/>
          <p:nvPr/>
        </p:nvSpPr>
        <p:spPr>
          <a:xfrm>
            <a:off x="6499494" y="1121902"/>
            <a:ext cx="2071702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it-IT" sz="850" dirty="0">
              <a:solidFill>
                <a:srgbClr val="212121"/>
              </a:solidFill>
              <a:latin typeface="Novecento wide Normal" pitchFamily="50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85570" y="5469342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Credit: NASA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/NOAA/GSFC/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Suomi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NPP/VIIRS/Norman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Kuring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84330" y="3083154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Credit: NASA/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Reto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Stöckli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944" y="3432369"/>
            <a:ext cx="2802610" cy="1574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786" y="3687003"/>
            <a:ext cx="1828800" cy="18288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130" y="1227084"/>
            <a:ext cx="2057400" cy="15430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730" y="1375779"/>
            <a:ext cx="1752600" cy="17526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108954" y="92228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cs typeface="Arial"/>
              </a:rPr>
              <a:t>Terra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MODIS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00072" y="3155649"/>
            <a:ext cx="1646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>
                <a:solidFill>
                  <a:srgbClr val="212121"/>
                </a:solidFill>
                <a:latin typeface="Arial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cs typeface="Arial"/>
              </a:rPr>
              <a:t>Suomi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cs typeface="Arial"/>
              </a:rPr>
              <a:t>NPP VIIRS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9" name="Text Placeholder 2"/>
          <p:cNvSpPr txBox="1">
            <a:spLocks/>
          </p:cNvSpPr>
          <p:nvPr/>
        </p:nvSpPr>
        <p:spPr>
          <a:xfrm>
            <a:off x="457201" y="1271965"/>
            <a:ext cx="4610099" cy="3479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1800" dirty="0"/>
              <a:t>Understand any errors and uncertainties associated with the transition from MODIS to VIIRS with reference to ASP projects 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Integrate </a:t>
            </a:r>
            <a:r>
              <a:rPr lang="en-US" sz="1800" dirty="0" err="1"/>
              <a:t>Suomi</a:t>
            </a:r>
            <a:r>
              <a:rPr lang="en-US" sz="1800" dirty="0"/>
              <a:t>/NPP data and products into existing applications </a:t>
            </a:r>
            <a:r>
              <a:rPr lang="en-US" sz="1800" dirty="0">
                <a:sym typeface="Wingdings"/>
              </a:rPr>
              <a:t></a:t>
            </a:r>
            <a:r>
              <a:rPr lang="en-US" sz="1800" dirty="0"/>
              <a:t> must address differences in sensor characteristics, algorithms, &amp; data distribution systems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Leverage TOPS and NEX to engage federal, state and local partners in the </a:t>
            </a:r>
            <a:r>
              <a:rPr lang="en-US" sz="1800" dirty="0" err="1" smtClean="0"/>
              <a:t>Suomi</a:t>
            </a:r>
            <a:r>
              <a:rPr lang="en-US" sz="1800" dirty="0" smtClean="0"/>
              <a:t>-NPP </a:t>
            </a:r>
            <a:r>
              <a:rPr lang="en-US" sz="1800" dirty="0"/>
              <a:t>mission by providing a platform for creating high-level products and rapid prototyping of applications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2270174" y="17106"/>
            <a:ext cx="512839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Objectives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184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OPS_component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34" y="1171543"/>
            <a:ext cx="4927615" cy="394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1953" y="-9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Terrestrial Observation and Prediction System (TOPS)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6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556760"/>
              </p:ext>
            </p:extLst>
          </p:nvPr>
        </p:nvGraphicFramePr>
        <p:xfrm>
          <a:off x="5226142" y="1171543"/>
          <a:ext cx="3648586" cy="4359596"/>
        </p:xfrm>
        <a:graphic>
          <a:graphicData uri="http://schemas.openxmlformats.org/drawingml/2006/table">
            <a:tbl>
              <a:tblPr/>
              <a:tblGrid>
                <a:gridCol w="1216195"/>
                <a:gridCol w="2432391"/>
              </a:tblGrid>
              <a:tr h="6605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Partner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1005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NOAA NMFS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Forecasting river temperatures for management of endangered fish species (PI: E Danner, NOAA)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</a:tr>
              <a:tr h="1005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National Park Service / LCCs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Monitoring and forecasting park ecosystem conditions (PI: A Hansen, Montana State Univ.)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  <a:tr h="104733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 Dept. of Water Resources / Western Growers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Mapping crop canopy conditions and crop water requirements (PI: F Melton, NASA Ames / ARC-CREST)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C"/>
                    </a:solidFill>
                  </a:tcPr>
                </a:tc>
              </a:tr>
              <a:tr h="6400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USGS / USDA / CA DWR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Mapping fallow area extent (PI: J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Verdin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USGS)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4613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33" y="1162208"/>
            <a:ext cx="3687547" cy="22739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498403" y="2540098"/>
            <a:ext cx="500627" cy="9899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2" y="3995575"/>
            <a:ext cx="3637077" cy="2746883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t="14030" r="17578" b="22482"/>
          <a:stretch>
            <a:fillRect/>
          </a:stretch>
        </p:blipFill>
        <p:spPr bwMode="auto">
          <a:xfrm>
            <a:off x="4655376" y="1093682"/>
            <a:ext cx="3912218" cy="266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61953" y="-9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TOPS Applications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8764" y="4407896"/>
            <a:ext cx="4131668" cy="20068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213" y="832311"/>
            <a:ext cx="4317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Mapping Crop Water Requirements (CDWR)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655376" y="796365"/>
            <a:ext cx="4201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Forecasting Stream Temperatures (NMFS)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748764" y="4083998"/>
            <a:ext cx="3878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Monitoring Ecosystem Conditions (NPS)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14033" y="3590042"/>
            <a:ext cx="4317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Drought Impacts on Ag (USDA, USGS)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93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65171" y="-15751"/>
            <a:ext cx="3123203" cy="815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Project Workflow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0657" y="2296051"/>
            <a:ext cx="2535341" cy="11227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/>
          </a:p>
          <a:p>
            <a:r>
              <a:rPr lang="en-US" sz="1400" b="1" dirty="0">
                <a:solidFill>
                  <a:srgbClr val="FED164"/>
                </a:solidFill>
              </a:rPr>
              <a:t>C</a:t>
            </a:r>
            <a:r>
              <a:rPr lang="en-US" sz="1400" b="1" dirty="0" smtClean="0">
                <a:solidFill>
                  <a:srgbClr val="FED164"/>
                </a:solidFill>
              </a:rPr>
              <a:t>ompare MODIS &amp; VIIRS Surface Reflectance Product values</a:t>
            </a:r>
          </a:p>
          <a:p>
            <a:pPr marL="285750" indent="-285750">
              <a:buFont typeface="Arial"/>
              <a:buChar char="•"/>
            </a:pPr>
            <a:endParaRPr lang="en-US" sz="1200" dirty="0"/>
          </a:p>
        </p:txBody>
      </p:sp>
      <p:sp>
        <p:nvSpPr>
          <p:cNvPr id="26" name="Rectangle 25"/>
          <p:cNvSpPr/>
          <p:nvPr/>
        </p:nvSpPr>
        <p:spPr>
          <a:xfrm>
            <a:off x="3029362" y="2296051"/>
            <a:ext cx="2105891" cy="11227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/>
          </a:p>
          <a:p>
            <a:r>
              <a:rPr lang="en-US" sz="1400" b="1" dirty="0" smtClean="0">
                <a:solidFill>
                  <a:srgbClr val="FED164"/>
                </a:solidFill>
              </a:rPr>
              <a:t>MODIS Climatology/Anomaly Workflow Engine</a:t>
            </a:r>
          </a:p>
          <a:p>
            <a:endParaRPr lang="en-US" sz="1200" dirty="0"/>
          </a:p>
        </p:txBody>
      </p:sp>
      <p:sp>
        <p:nvSpPr>
          <p:cNvPr id="27" name="Rectangle 26"/>
          <p:cNvSpPr/>
          <p:nvPr/>
        </p:nvSpPr>
        <p:spPr>
          <a:xfrm>
            <a:off x="5483136" y="2296051"/>
            <a:ext cx="1497221" cy="11227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/>
          </a:p>
          <a:p>
            <a:endParaRPr lang="en-US" sz="1200" dirty="0"/>
          </a:p>
          <a:p>
            <a:r>
              <a:rPr lang="en-US" sz="1400" b="1" dirty="0" smtClean="0">
                <a:solidFill>
                  <a:srgbClr val="FED164"/>
                </a:solidFill>
              </a:rPr>
              <a:t>VIIRS </a:t>
            </a:r>
            <a:r>
              <a:rPr lang="en-US" sz="1400" b="1" dirty="0" err="1" smtClean="0">
                <a:solidFill>
                  <a:srgbClr val="FED164"/>
                </a:solidFill>
              </a:rPr>
              <a:t>Climatologies</a:t>
            </a:r>
            <a:r>
              <a:rPr lang="en-US" sz="1400" b="1" dirty="0" smtClean="0">
                <a:solidFill>
                  <a:srgbClr val="FED164"/>
                </a:solidFill>
              </a:rPr>
              <a:t>/</a:t>
            </a:r>
          </a:p>
          <a:p>
            <a:r>
              <a:rPr lang="en-US" sz="1400" b="1" dirty="0" smtClean="0">
                <a:solidFill>
                  <a:srgbClr val="FED164"/>
                </a:solidFill>
              </a:rPr>
              <a:t>Anomalies</a:t>
            </a:r>
          </a:p>
          <a:p>
            <a:pPr marL="171450" indent="-171450">
              <a:buFontTx/>
              <a:buChar char="-"/>
            </a:pPr>
            <a:endParaRPr lang="en-US" sz="1200" dirty="0"/>
          </a:p>
          <a:p>
            <a:pPr marL="171450" indent="-171450">
              <a:buFontTx/>
              <a:buChar char="-"/>
            </a:pPr>
            <a:endParaRPr lang="en-US" sz="1200" dirty="0"/>
          </a:p>
        </p:txBody>
      </p:sp>
      <p:sp>
        <p:nvSpPr>
          <p:cNvPr id="28" name="Oval 27"/>
          <p:cNvSpPr/>
          <p:nvPr/>
        </p:nvSpPr>
        <p:spPr>
          <a:xfrm>
            <a:off x="4051060" y="3651123"/>
            <a:ext cx="1084192" cy="914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TOPS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367569" y="2288314"/>
            <a:ext cx="1497221" cy="11227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/>
          </a:p>
          <a:p>
            <a:endParaRPr lang="en-US" sz="1400" dirty="0"/>
          </a:p>
          <a:p>
            <a:r>
              <a:rPr lang="en-US" sz="1400" b="1" dirty="0" smtClean="0">
                <a:solidFill>
                  <a:srgbClr val="FED164"/>
                </a:solidFill>
              </a:rPr>
              <a:t>LAI/FPAR  based on both MODIS and VIIRS</a:t>
            </a:r>
          </a:p>
          <a:p>
            <a:pPr marL="171450" indent="-171450">
              <a:buFontTx/>
              <a:buChar char="-"/>
            </a:pPr>
            <a:endParaRPr lang="en-US" sz="1200" dirty="0"/>
          </a:p>
          <a:p>
            <a:pPr marL="171450" indent="-171450">
              <a:buFontTx/>
              <a:buChar char="-"/>
            </a:pPr>
            <a:endParaRPr lang="en-US" sz="1200" dirty="0"/>
          </a:p>
        </p:txBody>
      </p:sp>
      <p:sp>
        <p:nvSpPr>
          <p:cNvPr id="30" name="Parallelogram 29"/>
          <p:cNvSpPr/>
          <p:nvPr/>
        </p:nvSpPr>
        <p:spPr>
          <a:xfrm>
            <a:off x="1409592" y="3798589"/>
            <a:ext cx="1174114" cy="627553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VIIRS-</a:t>
            </a:r>
          </a:p>
          <a:p>
            <a:pPr algn="ctr"/>
            <a:r>
              <a:rPr lang="en-US" sz="1200" b="1" dirty="0" smtClean="0"/>
              <a:t> Derived Products</a:t>
            </a:r>
            <a:endParaRPr lang="en-US" sz="1200" b="1" dirty="0"/>
          </a:p>
        </p:txBody>
      </p:sp>
      <p:sp>
        <p:nvSpPr>
          <p:cNvPr id="31" name="Parallelogram 30"/>
          <p:cNvSpPr/>
          <p:nvPr/>
        </p:nvSpPr>
        <p:spPr>
          <a:xfrm>
            <a:off x="2551123" y="3798589"/>
            <a:ext cx="1174114" cy="627553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MODIS- Derived Products</a:t>
            </a:r>
            <a:endParaRPr lang="en-US" sz="1200" b="1" dirty="0"/>
          </a:p>
        </p:txBody>
      </p:sp>
      <p:sp>
        <p:nvSpPr>
          <p:cNvPr id="32" name="Rectangle 31"/>
          <p:cNvSpPr/>
          <p:nvPr/>
        </p:nvSpPr>
        <p:spPr>
          <a:xfrm>
            <a:off x="4051060" y="4797130"/>
            <a:ext cx="1084192" cy="2942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smtClean="0"/>
              <a:t>Ancillary Data</a:t>
            </a:r>
          </a:p>
        </p:txBody>
      </p:sp>
      <p:cxnSp>
        <p:nvCxnSpPr>
          <p:cNvPr id="33" name="Straight Arrow Connector 32"/>
          <p:cNvCxnSpPr>
            <a:stCxn id="25" idx="3"/>
            <a:endCxn id="26" idx="1"/>
          </p:cNvCxnSpPr>
          <p:nvPr/>
        </p:nvCxnSpPr>
        <p:spPr>
          <a:xfrm>
            <a:off x="2675998" y="2857438"/>
            <a:ext cx="3533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6" idx="3"/>
            <a:endCxn id="27" idx="1"/>
          </p:cNvCxnSpPr>
          <p:nvPr/>
        </p:nvCxnSpPr>
        <p:spPr>
          <a:xfrm>
            <a:off x="5135252" y="2857438"/>
            <a:ext cx="34788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7" idx="3"/>
            <a:endCxn id="29" idx="1"/>
          </p:cNvCxnSpPr>
          <p:nvPr/>
        </p:nvCxnSpPr>
        <p:spPr>
          <a:xfrm flipV="1">
            <a:off x="6980357" y="2849702"/>
            <a:ext cx="387213" cy="773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27" idx="2"/>
            <a:endCxn id="28" idx="6"/>
          </p:cNvCxnSpPr>
          <p:nvPr/>
        </p:nvCxnSpPr>
        <p:spPr>
          <a:xfrm rot="5400000">
            <a:off x="5338753" y="3215329"/>
            <a:ext cx="689497" cy="1096493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29" idx="2"/>
          </p:cNvCxnSpPr>
          <p:nvPr/>
        </p:nvCxnSpPr>
        <p:spPr>
          <a:xfrm rot="5400000">
            <a:off x="6180483" y="2365862"/>
            <a:ext cx="890471" cy="2980927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8" idx="2"/>
            <a:endCxn id="31" idx="2"/>
          </p:cNvCxnSpPr>
          <p:nvPr/>
        </p:nvCxnSpPr>
        <p:spPr>
          <a:xfrm flipH="1">
            <a:off x="3646795" y="4108323"/>
            <a:ext cx="404267" cy="40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Left Bracket 38"/>
          <p:cNvSpPr/>
          <p:nvPr/>
        </p:nvSpPr>
        <p:spPr>
          <a:xfrm rot="16200000">
            <a:off x="2258708" y="3821915"/>
            <a:ext cx="466688" cy="1700554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641774" y="4534553"/>
            <a:ext cx="17405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GPP, ET, SOIL MOISTURE</a:t>
            </a:r>
          </a:p>
        </p:txBody>
      </p:sp>
      <p:cxnSp>
        <p:nvCxnSpPr>
          <p:cNvPr id="41" name="Straight Arrow Connector 40"/>
          <p:cNvCxnSpPr>
            <a:stCxn id="32" idx="0"/>
          </p:cNvCxnSpPr>
          <p:nvPr/>
        </p:nvCxnSpPr>
        <p:spPr>
          <a:xfrm flipV="1">
            <a:off x="4593156" y="4534553"/>
            <a:ext cx="0" cy="2625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527943" y="1311187"/>
            <a:ext cx="965547" cy="553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smtClean="0"/>
              <a:t>VIIRS Data Acquisition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88235" y="1336389"/>
            <a:ext cx="909350" cy="52785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NEX</a:t>
            </a:r>
          </a:p>
          <a:p>
            <a:pPr algn="ctr"/>
            <a:r>
              <a:rPr lang="en-US" sz="1200" b="1" dirty="0" err="1" smtClean="0">
                <a:solidFill>
                  <a:schemeClr val="bg1"/>
                </a:solidFill>
              </a:rPr>
              <a:t>Datapool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44" name="Straight Arrow Connector 43"/>
          <p:cNvCxnSpPr>
            <a:stCxn id="42" idx="1"/>
            <a:endCxn id="43" idx="3"/>
          </p:cNvCxnSpPr>
          <p:nvPr/>
        </p:nvCxnSpPr>
        <p:spPr>
          <a:xfrm flipH="1">
            <a:off x="1097585" y="1587716"/>
            <a:ext cx="430356" cy="126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3" idx="2"/>
          </p:cNvCxnSpPr>
          <p:nvPr/>
        </p:nvCxnSpPr>
        <p:spPr>
          <a:xfrm>
            <a:off x="642910" y="1864243"/>
            <a:ext cx="0" cy="4240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662798" y="4938779"/>
            <a:ext cx="16897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Verification/ Validation</a:t>
            </a:r>
          </a:p>
        </p:txBody>
      </p:sp>
    </p:spTree>
    <p:extLst>
      <p:ext uri="{BB962C8B-B14F-4D97-AF65-F5344CB8AC3E}">
        <p14:creationId xmlns:p14="http://schemas.microsoft.com/office/powerpoint/2010/main" val="35595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9" grpId="0" animBg="1"/>
      <p:bldP spid="40" grpId="0"/>
      <p:bldP spid="42" grpId="0" animBg="1"/>
      <p:bldP spid="43" grpId="0" animBg="1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956566"/>
              </p:ext>
            </p:extLst>
          </p:nvPr>
        </p:nvGraphicFramePr>
        <p:xfrm>
          <a:off x="4687377" y="979186"/>
          <a:ext cx="4295757" cy="5131382"/>
        </p:xfrm>
        <a:graphic>
          <a:graphicData uri="http://schemas.openxmlformats.org/drawingml/2006/table">
            <a:tbl>
              <a:tblPr firstRow="1" bandRow="1"/>
              <a:tblGrid>
                <a:gridCol w="508708"/>
                <a:gridCol w="1026837"/>
                <a:gridCol w="555810"/>
                <a:gridCol w="593493"/>
                <a:gridCol w="1064518"/>
                <a:gridCol w="546391"/>
              </a:tblGrid>
              <a:tr h="40696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VIIRS Band</a:t>
                      </a:r>
                      <a:endParaRPr lang="en-US" sz="1000" b="1" dirty="0">
                        <a:latin typeface="Arial"/>
                        <a:cs typeface="Arial"/>
                      </a:endParaRPr>
                    </a:p>
                  </a:txBody>
                  <a:tcPr marL="0" marR="0" marT="50871" marB="5087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Spectral Range (</a:t>
                      </a:r>
                      <a:r>
                        <a:rPr lang="el-GR" sz="1000" b="1" dirty="0" smtClean="0"/>
                        <a:t>μ</a:t>
                      </a:r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m)</a:t>
                      </a:r>
                      <a:endParaRPr lang="en-US" sz="1000" b="1" dirty="0">
                        <a:latin typeface="Arial"/>
                        <a:cs typeface="Arial"/>
                      </a:endParaRPr>
                    </a:p>
                  </a:txBody>
                  <a:tcPr marL="0" marR="0" marT="50871" marB="5087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1" smtClean="0">
                          <a:latin typeface="Arial"/>
                          <a:cs typeface="Arial"/>
                        </a:rPr>
                        <a:t>Nadir</a:t>
                      </a:r>
                      <a:r>
                        <a:rPr lang="en-US" sz="1000" b="1" baseline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000" b="1" smtClean="0">
                          <a:latin typeface="Arial"/>
                          <a:cs typeface="Arial"/>
                        </a:rPr>
                        <a:t>HSR (</a:t>
                      </a:r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m)</a:t>
                      </a:r>
                      <a:endParaRPr lang="en-US" sz="1000" b="1" dirty="0">
                        <a:latin typeface="Arial"/>
                        <a:cs typeface="Arial"/>
                      </a:endParaRPr>
                    </a:p>
                  </a:txBody>
                  <a:tcPr marL="0" marR="0" marT="50871" marB="5087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MODIS Band(s)</a:t>
                      </a:r>
                      <a:endParaRPr lang="en-US" sz="1000" b="1" dirty="0">
                        <a:latin typeface="Arial"/>
                        <a:cs typeface="Arial"/>
                      </a:endParaRPr>
                    </a:p>
                  </a:txBody>
                  <a:tcPr marL="0" marR="0" marT="50871" marB="5087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Spectral Range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(</a:t>
                      </a:r>
                      <a:r>
                        <a:rPr lang="el-GR" sz="1000" b="1" dirty="0" smtClean="0"/>
                        <a:t>μ</a:t>
                      </a:r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m)</a:t>
                      </a:r>
                    </a:p>
                  </a:txBody>
                  <a:tcPr marL="0" marR="0" marT="50871" marB="5087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Nadir HSR (m)</a:t>
                      </a:r>
                      <a:endParaRPr lang="en-US" sz="1000" b="1" dirty="0">
                        <a:latin typeface="Arial"/>
                        <a:cs typeface="Arial"/>
                      </a:endParaRPr>
                    </a:p>
                  </a:txBody>
                  <a:tcPr marL="0" marR="0" marT="50871" marB="5087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  <a:tr h="2097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DNB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0.500 – 0.900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  <a:tr h="1884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M1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0.402</a:t>
                      </a:r>
                      <a:r>
                        <a:rPr lang="en-US" sz="900" baseline="0" dirty="0" smtClean="0">
                          <a:latin typeface="Arial"/>
                          <a:cs typeface="Arial"/>
                        </a:rPr>
                        <a:t> – 0.422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750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8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0.405 – 0.420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1000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  <a:tr h="18841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M2</a:t>
                      </a: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0.436 – 0.454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750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9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0.438 – 0.448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1000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  <a:tr h="3014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M3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0.478 – 0.498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750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buNone/>
                      </a:pPr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3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10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0.459 – 0.479</a:t>
                      </a:r>
                    </a:p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0.483 – 0.493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500</a:t>
                      </a:r>
                    </a:p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10000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  <a:tr h="29203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M4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0.545</a:t>
                      </a:r>
                      <a:r>
                        <a:rPr lang="en-US" sz="900" baseline="0" dirty="0" smtClean="0">
                          <a:latin typeface="Arial"/>
                          <a:cs typeface="Arial"/>
                        </a:rPr>
                        <a:t> – 0.565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750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4</a:t>
                      </a:r>
                    </a:p>
                    <a:p>
                      <a:pPr algn="ctr"/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12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0.545 – 0.565</a:t>
                      </a:r>
                    </a:p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0.546 – 0.556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500</a:t>
                      </a:r>
                    </a:p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1000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  <a:tr h="18841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I1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0.600 – 0.680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375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1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0.620</a:t>
                      </a:r>
                      <a:r>
                        <a:rPr lang="en-US" sz="900" baseline="0" dirty="0" smtClean="0">
                          <a:latin typeface="Arial"/>
                          <a:cs typeface="Arial"/>
                        </a:rPr>
                        <a:t> – 0.670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250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  <a:tr h="30145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M5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0.662 – 0.682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750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13</a:t>
                      </a:r>
                    </a:p>
                    <a:p>
                      <a:pPr algn="ctr"/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14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0.662 – 0.672</a:t>
                      </a:r>
                    </a:p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0.673 – 0.683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1000</a:t>
                      </a:r>
                    </a:p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1000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  <a:tr h="1789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M6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0.739 – 0.754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750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15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0.743 – 0.753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1000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  <a:tr h="19783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I2</a:t>
                      </a:r>
                      <a:endParaRPr lang="en-US" sz="900" b="1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0.846 – 0.885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375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2</a:t>
                      </a:r>
                      <a:endParaRPr lang="en-US" sz="900" b="1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0.841 – 0.876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250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  <a:tr h="28261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M7</a:t>
                      </a:r>
                      <a:endParaRPr lang="en-US" sz="900" b="1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0.846 – 0.885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750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16</a:t>
                      </a:r>
                    </a:p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2</a:t>
                      </a:r>
                      <a:endParaRPr lang="en-US" sz="900" b="1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0.862 – 0.877</a:t>
                      </a:r>
                    </a:p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0.841 – 0.876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1000</a:t>
                      </a:r>
                    </a:p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250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  <a:tr h="16014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M8</a:t>
                      </a:r>
                      <a:endParaRPr lang="en-US" sz="900" b="1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1.230 – 1.250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750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5</a:t>
                      </a:r>
                      <a:endParaRPr lang="en-US" sz="900" b="1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SAME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500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  <a:tr h="1789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M9</a:t>
                      </a:r>
                      <a:endParaRPr lang="en-US" sz="900" b="1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1.371 – 1.386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750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26</a:t>
                      </a:r>
                      <a:endParaRPr lang="en-US" sz="900" b="1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1.360 – 1.390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1000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  <a:tr h="17899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I3</a:t>
                      </a:r>
                      <a:endParaRPr lang="en-US" sz="900" b="1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1.580 – 1.640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375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6</a:t>
                      </a:r>
                      <a:endParaRPr lang="en-US" sz="900" b="1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1.628 – 1.652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500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  <a:tr h="16956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M10</a:t>
                      </a:r>
                      <a:endParaRPr lang="en-US" sz="900" b="1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1.580 – 1.640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750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6</a:t>
                      </a:r>
                      <a:endParaRPr lang="en-US" sz="900" b="1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1.628 – 1.652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500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  <a:tr h="17899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M11</a:t>
                      </a:r>
                      <a:endParaRPr lang="en-US" sz="900" b="1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2.225 – 2.275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750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7</a:t>
                      </a:r>
                      <a:endParaRPr lang="en-US" sz="900" b="1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2.105 – 2.155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500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  <a:tr h="1789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I4</a:t>
                      </a:r>
                      <a:endParaRPr lang="en-US" sz="900" b="1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3.550 – 3.930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375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20</a:t>
                      </a:r>
                      <a:endParaRPr lang="en-US" sz="900" b="1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3.660 – 3.840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1000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  <a:tr h="16956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M12</a:t>
                      </a:r>
                      <a:endParaRPr lang="en-US" sz="900" b="1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3.660 – 3.840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750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20</a:t>
                      </a:r>
                      <a:endParaRPr lang="en-US" sz="900" b="1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SAME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1000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  <a:tr h="2713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M13</a:t>
                      </a:r>
                      <a:endParaRPr lang="en-US" sz="900" b="1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3.973 – 4.128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750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21</a:t>
                      </a:r>
                    </a:p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22</a:t>
                      </a:r>
                      <a:endParaRPr lang="en-US" sz="900" b="1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3.929 – 3.989</a:t>
                      </a:r>
                    </a:p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3.929 – 3.989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1000</a:t>
                      </a:r>
                    </a:p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1000</a:t>
                      </a: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  <a:tr h="15072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M14</a:t>
                      </a:r>
                      <a:endParaRPr lang="en-US" sz="900" b="1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8.400 – 8.700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750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i="0" dirty="0" smtClean="0">
                          <a:latin typeface="Arial"/>
                          <a:cs typeface="Arial"/>
                        </a:rPr>
                        <a:t>29</a:t>
                      </a:r>
                      <a:endParaRPr lang="en-US" sz="900" b="1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i="0" dirty="0" smtClean="0">
                          <a:latin typeface="Arial"/>
                          <a:cs typeface="Arial"/>
                        </a:rPr>
                        <a:t>SAME</a:t>
                      </a:r>
                      <a:endParaRPr lang="en-US" sz="900" i="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1000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  <a:tr h="16956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M15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10.263 --</a:t>
                      </a:r>
                      <a:r>
                        <a:rPr lang="en-US" sz="9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900" dirty="0" smtClean="0">
                          <a:latin typeface="Arial"/>
                          <a:cs typeface="Arial"/>
                        </a:rPr>
                        <a:t>11.263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750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31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10.780 – 11.280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1000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  <a:tr h="29203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I5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10.500 – 12.400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375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31</a:t>
                      </a:r>
                    </a:p>
                    <a:p>
                      <a:pPr algn="ctr"/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32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10.780 – 11.280</a:t>
                      </a:r>
                    </a:p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11.770 – 12.270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1000</a:t>
                      </a:r>
                    </a:p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1000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  <a:tr h="18841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M16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11.538 – 12.488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750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32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11.770 – 12.270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dirty="0" smtClean="0">
                          <a:latin typeface="Arial"/>
                          <a:cs typeface="Arial"/>
                        </a:rPr>
                        <a:t>1000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 marL="101742" marR="101742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194282" y="698772"/>
            <a:ext cx="3520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rial"/>
                <a:cs typeface="Arial"/>
              </a:rPr>
              <a:t>VIIRS vs. MODIS Corresponding Spectral Bands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017394" y="-107838"/>
            <a:ext cx="543850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MODIS-VIIRS Transition Issues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84397" y="703739"/>
            <a:ext cx="4380024" cy="46346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Spectral characteristics: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MODIS and VIIRS bands used for land products have similar spectral characteristics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Tungsten oxide contamination was a potential problem for VIIRS bands I2 and M7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Spatial characteristics: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Improved spatial resolution at swath edge for VIIRS vs. MODIS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375m vs. 250m resolution limits utility for some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ecosystem monitoring applications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Algorithms: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Algorithm changes from MODIS to VIIRS for some standard products (e.g., TOA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TOC NDVI)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 data formats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processing and distribution: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MODIS data pool vs. NOAA CLASS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Lack of reprocessing of standard products may limit VIIRS utility for detection of anomalies / long-term trends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543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_EVI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5"/>
          <a:stretch/>
        </p:blipFill>
        <p:spPr>
          <a:xfrm>
            <a:off x="44469" y="868420"/>
            <a:ext cx="6856211" cy="59611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43546" y="2008943"/>
            <a:ext cx="3537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VIIRS top-of-canopy Enhanced Vegetation Index (EVI), 16-day composite, first 2 weeks in January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063"/>
            <a:ext cx="9125207" cy="742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VIIRS Products from  the Land PEATE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0009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457200" y="-9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Aqua MODIS EVI vs VIIRS EVI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4" name="Picture 3" descr="Scatterplots_OneP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65" y="761998"/>
            <a:ext cx="7767036" cy="591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76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1061</Words>
  <Application>Microsoft Macintosh PowerPoint</Application>
  <PresentationFormat>On-screen Show (4:3)</PresentationFormat>
  <Paragraphs>264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CSUMB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Forrest Melton</dc:creator>
  <cp:lastModifiedBy>Forrest Melton</cp:lastModifiedBy>
  <cp:revision>12</cp:revision>
  <dcterms:created xsi:type="dcterms:W3CDTF">2014-11-19T15:02:14Z</dcterms:created>
  <dcterms:modified xsi:type="dcterms:W3CDTF">2014-11-19T16:57:21Z</dcterms:modified>
</cp:coreProperties>
</file>